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6" r:id="rId2"/>
    <p:sldId id="261" r:id="rId3"/>
    <p:sldId id="319" r:id="rId4"/>
    <p:sldId id="329" r:id="rId5"/>
    <p:sldId id="322" r:id="rId6"/>
    <p:sldId id="325" r:id="rId7"/>
    <p:sldId id="326" r:id="rId8"/>
    <p:sldId id="330" r:id="rId9"/>
    <p:sldId id="331" r:id="rId10"/>
    <p:sldId id="335" r:id="rId11"/>
    <p:sldId id="327" r:id="rId12"/>
    <p:sldId id="333" r:id="rId13"/>
    <p:sldId id="334" r:id="rId14"/>
    <p:sldId id="33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E828B76-C7AD-47CD-BC55-BA8E4A6E37B3}">
          <p14:sldIdLst/>
        </p14:section>
        <p14:section name="封面页" id="{7EFE60C8-1DDB-354C-B89A-0A363BA689DE}">
          <p14:sldIdLst>
            <p14:sldId id="296"/>
          </p14:sldIdLst>
        </p14:section>
        <p14:section name="目录页" id="{09D71B5D-6FCE-DF43-9C42-B0C8153008AB}">
          <p14:sldIdLst>
            <p14:sldId id="261"/>
          </p14:sldIdLst>
        </p14:section>
        <p14:section name="主体" id="{251F89AD-32F2-AD48-AE3E-E1E483A1DB66}">
          <p14:sldIdLst>
            <p14:sldId id="319"/>
            <p14:sldId id="329"/>
            <p14:sldId id="322"/>
            <p14:sldId id="325"/>
            <p14:sldId id="326"/>
            <p14:sldId id="330"/>
            <p14:sldId id="331"/>
            <p14:sldId id="335"/>
            <p14:sldId id="327"/>
            <p14:sldId id="333"/>
            <p14:sldId id="334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116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85" autoAdjust="0"/>
  </p:normalViewPr>
  <p:slideViewPr>
    <p:cSldViewPr snapToGrid="0">
      <p:cViewPr varScale="1">
        <p:scale>
          <a:sx n="100" d="100"/>
          <a:sy n="100" d="100"/>
        </p:scale>
        <p:origin x="3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B04C4-7EBB-41CC-B119-023CFF6CD3C2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455C7-5336-45D5-8366-E17D016D2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05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734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F54D9-D0A3-EC0D-01F1-B99F345A1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ED988C-F6AE-AF70-2C2E-ED9E4E3D6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5F1936-140D-0F25-CBF2-F445FEB10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4EC508-05A3-DC13-2EB4-03986FC50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586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632DE-DECA-F3CF-9C58-A77F71779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D115FF-845F-C4F7-4DF2-752B23DBC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EF1DCB-D082-9E7B-6457-C99BE5790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E47BAE-59AF-8682-D2F3-FBF0D6EE87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806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B4930-A7BF-98DB-2712-C02A0B15A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956F9D-F248-11C1-C030-20D449B657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0623EF-761C-9EBC-F470-028F4EB5A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6557EC-82B0-9955-292A-CBF85B573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19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C2D22-DF15-AEFB-D32E-54F57E261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B00FC8-3C4D-DCBE-4BF7-11F65A4CD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1814D2-85C4-23EA-0EE2-0DD91A9F7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D90766-E4F1-89F2-9333-62DA9CF30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455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3C4AF-DB9D-B444-F02A-E50895BB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30DC09-205A-1389-6F8C-CE1CAED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739CCF-4230-BD77-8179-A288B4462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D5B96B-66AF-5390-10BE-29B920420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592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93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07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588E-4988-5463-F5CF-990DAC4A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AA5435-2678-109E-DC0D-A601F44D5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3CE430-AB19-3838-DD7B-1860AB0C3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33B191-F7CE-C850-7498-E7D1E89E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272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4C7F3-3467-6D13-F8CA-CC33FEA3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1FF0A2-0A8F-4DA2-435E-E2EEAE10A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036615-0DDF-BA1E-8C20-05B513603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EDD677-AC0D-A59E-217A-F64A8A629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44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2C42-5E5E-8C65-C2F4-B581AA5DC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0F3267-AF8D-9395-6B4F-1F1BF0C6E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0FB968-EE3D-5638-4D5B-D307074B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15A79-1087-1E7E-824F-55C7EA6CB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568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99B92-394C-EC02-C567-C227AB8E7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4BA4EE-D16C-EBC6-9D9F-D47978C32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0F8034-FBC0-DA8D-BD45-AF52B5B1F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929999-FE0F-B524-8E93-45A97B92F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1869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DC446-D0E9-45D7-A28E-A31D2F442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4FC07D-5772-8224-CE13-0118C877A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741A04-AB4F-F670-2494-823ACFBFE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295008-A8B0-46F5-749E-040BC9F5B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352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2AA6D-0F2F-AF95-E56B-4EA6F304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F62591-62EF-CC86-37DD-3A89343B0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72819-F9E8-3A0C-8F9E-A4D03FB04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5BF0D8-164F-4872-1474-715045DE69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91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B12C9-E308-1298-FEDF-1F79FA258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A39F95-EE81-9523-1902-9E97CFA4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69EA3A-DA2F-CC9D-5050-886A8BB0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6061C-FC9E-590F-80BA-405C8B0A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88D73-FDE4-ACD9-95F7-C0311F45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712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8EE1E-D679-1291-4E28-1FB3C047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CA5738-7336-B09F-30CB-215370B0E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643BDF-7504-BDCB-8547-A7DFDF637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8F51CB-771D-586A-A519-7D9E8D50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24EC5E-6698-A878-7898-F28E00F6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67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391EAE-777C-191B-0D4C-11E16EA0E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8CDCBC-4ACA-901D-65B7-0DE3758DA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5036E7-82AB-313E-55D6-F7002CB98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1EDFED-B2E9-068B-2DF5-AD31A85E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08D31D-81F8-7C6E-7608-0E253E8D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43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A9D0-39B5-30F9-D56A-84376037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C9DE4-953C-8638-46B9-4D58BA05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D0F07F-B994-65BC-DCAA-9F03CFF8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910B14-35E3-1CC3-230C-01039CDF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2028AA-249B-1B77-37B4-207B7486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7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31B94-FF4B-321D-00D5-1F6D90CC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9948F2-F78D-1CA8-533C-C78E5B138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944E24-E474-9059-E66B-D380A6CE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ECEC9-A4D6-7A5F-2902-A14DC2C9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EF37E9-3811-2EB3-2BF5-7956E6BE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47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19FF3-E6E1-203D-A81F-2F5B7007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0C5EAC-2A85-A155-B2FD-74BB094F5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9B3C70-3709-81A4-1FA1-78CD5020F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4E3AEE-CBBF-476F-C80C-377312E2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7AA384-FABA-C3CD-0A21-4B780F915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5B2E6C-EF65-AF5D-8FC0-A5F6B5AA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6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276AC-5E8A-5016-A88C-D416D51C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2A97D1-10A7-0796-333E-90F217FA4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1D346B-492B-08AD-8770-DEFCE0C32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2AB81F-E543-1D92-7CB0-E3BFE490C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541C31-7494-33E8-5356-4A3F14026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713D56-E173-7E4C-8E4B-35A241F4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D3FF32-7650-3B50-FDE5-2917A645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C6C67A-139D-68C4-CE77-FEEBBFE5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35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4C8DD-73D9-0537-E3FE-4CA39EA5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B33AC0-E9B9-947D-5558-C7C24039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CA2416-BA05-CDB0-C6E9-4FD71203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E46F91-4011-2213-881B-53F065E5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24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C27B1C-6E78-F9B2-99A6-F8172E5F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B16DA0-A8F4-E768-1F1E-3855E5F4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99A20B-EE3D-E93B-9EC9-3DE0B473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512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DC898-6BDC-307F-6D9D-E5B31BDB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45A62-F07A-3EF3-D9FF-05B968F89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FBD272-62B2-E986-2DDD-2F3C4EC23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0303E6-68A4-451B-C074-B1ED8DD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05947B-16DF-4541-BE21-120649A5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C5886-4377-AA0B-4EDF-EE791CF1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48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4D0A5-98E9-4068-23A5-88792FE0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7505B8-71B7-7116-37A7-F6328F273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0FD57E-2600-6182-5915-6B2157E6C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39F135-C262-8166-6021-356E037B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97112B-EAC1-8336-B016-C07BAA81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CDDC57-18C7-CDF4-EE78-D46DC3BBA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8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605422-A08C-6839-CCD5-4ABEE47D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3A1822-A0F8-A0D5-F41F-E1DD9C35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38C32-ACA2-E5BB-0BE3-E7FC413F5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5EC0F-96CA-4870-94D7-E8C8FC8A2EE3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24064-CADC-8F8A-6132-2FB27CE39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39681-095A-E9A9-21AA-9A14E6191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99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69685EC9-BFEF-4FFF-B095-73CF8D6D8ACB}"/>
              </a:ext>
            </a:extLst>
          </p:cNvPr>
          <p:cNvSpPr txBox="1"/>
          <p:nvPr/>
        </p:nvSpPr>
        <p:spPr>
          <a:xfrm>
            <a:off x="541225" y="5791611"/>
            <a:ext cx="7079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黎可乐   黄晓   李奕帆   陆亦垚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1C1751C-C445-479D-B0CB-4265CB7AF5D9}"/>
              </a:ext>
            </a:extLst>
          </p:cNvPr>
          <p:cNvSpPr txBox="1"/>
          <p:nvPr/>
        </p:nvSpPr>
        <p:spPr>
          <a:xfrm>
            <a:off x="541225" y="4105075"/>
            <a:ext cx="8841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分离定律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FA7818-C91D-4F7B-82E6-8D1243268DF7}"/>
              </a:ext>
            </a:extLst>
          </p:cNvPr>
          <p:cNvSpPr txBox="1"/>
          <p:nvPr/>
        </p:nvSpPr>
        <p:spPr>
          <a:xfrm>
            <a:off x="597773" y="5077489"/>
            <a:ext cx="344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LAW OF SEGREGATION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40FBEB-FBFE-804E-A37F-359F411A96C2}"/>
              </a:ext>
            </a:extLst>
          </p:cNvPr>
          <p:cNvSpPr/>
          <p:nvPr/>
        </p:nvSpPr>
        <p:spPr>
          <a:xfrm>
            <a:off x="541225" y="5760119"/>
            <a:ext cx="3916475" cy="463094"/>
          </a:xfrm>
          <a:prstGeom prst="rect">
            <a:avLst/>
          </a:prstGeom>
          <a:noFill/>
          <a:ln w="9525">
            <a:solidFill>
              <a:srgbClr val="12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AF8A4C-A7A7-BD46-B0CB-1EDCE4AF1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" t="30349" b="19343"/>
          <a:stretch/>
        </p:blipFill>
        <p:spPr>
          <a:xfrm>
            <a:off x="0" y="0"/>
            <a:ext cx="12192000" cy="3619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90AAF08-0FDC-324B-BF06-D2CB39D0E786}"/>
              </a:ext>
            </a:extLst>
          </p:cNvPr>
          <p:cNvSpPr/>
          <p:nvPr/>
        </p:nvSpPr>
        <p:spPr>
          <a:xfrm>
            <a:off x="0" y="0"/>
            <a:ext cx="12191999" cy="3619500"/>
          </a:xfrm>
          <a:prstGeom prst="rect">
            <a:avLst/>
          </a:prstGeom>
          <a:solidFill>
            <a:srgbClr val="1166A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64FAB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998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C444D-7EBB-9B6B-9791-948EBDA1A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E025B1-D208-3737-F502-A6F5BFD38686}"/>
              </a:ext>
            </a:extLst>
          </p:cNvPr>
          <p:cNvGrpSpPr/>
          <p:nvPr/>
        </p:nvGrpSpPr>
        <p:grpSpPr>
          <a:xfrm>
            <a:off x="0" y="0"/>
            <a:ext cx="12193311" cy="6858000"/>
            <a:chOff x="0" y="0"/>
            <a:chExt cx="12193311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34ADE05-2933-5703-FACC-C3B59009E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81" b="234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E9659A2-F848-BAFA-DC80-9139EA605C56}"/>
                </a:ext>
              </a:extLst>
            </p:cNvPr>
            <p:cNvSpPr/>
            <p:nvPr/>
          </p:nvSpPr>
          <p:spPr>
            <a:xfrm>
              <a:off x="1311" y="0"/>
              <a:ext cx="12192000" cy="6858000"/>
            </a:xfrm>
            <a:prstGeom prst="rect">
              <a:avLst/>
            </a:prstGeom>
            <a:solidFill>
              <a:srgbClr val="09437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59D0E9F-B8CA-A928-6C47-90C7AC881DFB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2E7715-180D-32F5-C3EC-5C638F82DA37}"/>
              </a:ext>
            </a:extLst>
          </p:cNvPr>
          <p:cNvSpPr txBox="1"/>
          <p:nvPr/>
        </p:nvSpPr>
        <p:spPr>
          <a:xfrm>
            <a:off x="3297153" y="241731"/>
            <a:ext cx="559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分离定律的验证</a:t>
            </a:r>
            <a:r>
              <a:rPr lang="en-US" altLang="zh-CN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花粉鉴定法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939A90-1CEB-8D13-8191-BF0607ADC6F7}"/>
              </a:ext>
            </a:extLst>
          </p:cNvPr>
          <p:cNvSpPr/>
          <p:nvPr/>
        </p:nvSpPr>
        <p:spPr>
          <a:xfrm>
            <a:off x="6853394" y="1476557"/>
            <a:ext cx="456062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将</a:t>
            </a:r>
            <a:r>
              <a:rPr lang="zh-CN" altLang="en-US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花粉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用</a:t>
            </a:r>
            <a:r>
              <a:rPr lang="zh-CN" altLang="en-US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碘液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染色后在</a:t>
            </a:r>
            <a:r>
              <a:rPr lang="zh-CN" altLang="en-US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显微镜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下观察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0B5A73D-D41A-61C9-5B92-F5C0EFE03C43}"/>
              </a:ext>
            </a:extLst>
          </p:cNvPr>
          <p:cNvCxnSpPr>
            <a:cxnSpLocks/>
          </p:cNvCxnSpPr>
          <p:nvPr/>
        </p:nvCxnSpPr>
        <p:spPr>
          <a:xfrm>
            <a:off x="3543300" y="764951"/>
            <a:ext cx="508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803B4A3A-460F-216D-F243-28519A1C670D}"/>
              </a:ext>
            </a:extLst>
          </p:cNvPr>
          <p:cNvSpPr/>
          <p:nvPr/>
        </p:nvSpPr>
        <p:spPr>
          <a:xfrm>
            <a:off x="7572478" y="3069584"/>
            <a:ext cx="292411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spc="110" dirty="0">
                <a:solidFill>
                  <a:srgbClr val="4472C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分离定律</a:t>
            </a:r>
            <a:r>
              <a:rPr lang="zh-CN" altLang="en-US" sz="2000" b="1" spc="110" dirty="0">
                <a:solidFill>
                  <a:srgbClr val="00B0F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的实质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99788DA1-E614-52DD-EC63-85D2B006AB18}"/>
              </a:ext>
            </a:extLst>
          </p:cNvPr>
          <p:cNvSpPr/>
          <p:nvPr/>
        </p:nvSpPr>
        <p:spPr>
          <a:xfrm rot="5400000">
            <a:off x="8687349" y="2316515"/>
            <a:ext cx="668522" cy="38169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3C5A294-802C-8AAB-102B-1F248485F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21" y="1153015"/>
            <a:ext cx="6015009" cy="5122783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ED996ED-34C1-EE8E-328D-5659985D713A}"/>
              </a:ext>
            </a:extLst>
          </p:cNvPr>
          <p:cNvSpPr/>
          <p:nvPr/>
        </p:nvSpPr>
        <p:spPr>
          <a:xfrm>
            <a:off x="7254985" y="3990635"/>
            <a:ext cx="3559098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成对的基因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等位基因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在配子形成过程中彼此分离，互不干扰，因而配子中只具有成对基因的一个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0697BD-ACEB-DB4E-1793-DDCC6A2D5E51}"/>
              </a:ext>
            </a:extLst>
          </p:cNvPr>
          <p:cNvSpPr/>
          <p:nvPr/>
        </p:nvSpPr>
        <p:spPr>
          <a:xfrm>
            <a:off x="7099409" y="3700110"/>
            <a:ext cx="3899589" cy="2308325"/>
          </a:xfrm>
          <a:prstGeom prst="rect">
            <a:avLst/>
          </a:prstGeom>
          <a:noFill/>
          <a:ln w="28575">
            <a:solidFill>
              <a:srgbClr val="1299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64FAB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C0B0E72-7E69-453B-5781-3E2B04559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7" y="1288171"/>
            <a:ext cx="3442447" cy="4646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173B35-BB23-9C8E-5AE8-5C1B15D51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002" y="2232676"/>
            <a:ext cx="4853300" cy="29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7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90EDF-1876-9D33-1BF9-DA04B175F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861D907-93B4-99EA-123C-E58F5960C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8B2385F-92B4-E0A3-CE34-831C7E50E2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4C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DA2C93-205F-4969-FE44-14E3E3784B56}"/>
              </a:ext>
            </a:extLst>
          </p:cNvPr>
          <p:cNvSpPr/>
          <p:nvPr/>
        </p:nvSpPr>
        <p:spPr>
          <a:xfrm>
            <a:off x="4828" y="0"/>
            <a:ext cx="12192000" cy="6858000"/>
          </a:xfrm>
          <a:prstGeom prst="rect">
            <a:avLst/>
          </a:prstGeom>
          <a:solidFill>
            <a:srgbClr val="1166A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A3F18C-C4A1-7EB6-537E-85D1B25B796E}"/>
              </a:ext>
            </a:extLst>
          </p:cNvPr>
          <p:cNvSpPr/>
          <p:nvPr/>
        </p:nvSpPr>
        <p:spPr>
          <a:xfrm>
            <a:off x="5459478" y="1810335"/>
            <a:ext cx="1282700" cy="1282700"/>
          </a:xfrm>
          <a:prstGeom prst="ellipse">
            <a:avLst/>
          </a:prstGeom>
          <a:noFill/>
          <a:ln w="57150">
            <a:solidFill>
              <a:srgbClr val="12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58B9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9E215A-E1AD-CB82-A1FA-977DF64B4FDE}"/>
              </a:ext>
            </a:extLst>
          </p:cNvPr>
          <p:cNvSpPr txBox="1"/>
          <p:nvPr/>
        </p:nvSpPr>
        <p:spPr>
          <a:xfrm>
            <a:off x="5704244" y="2159298"/>
            <a:ext cx="783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895F44-4786-6063-2C92-8A1CBBA166D5}"/>
              </a:ext>
            </a:extLst>
          </p:cNvPr>
          <p:cNvSpPr txBox="1"/>
          <p:nvPr/>
        </p:nvSpPr>
        <p:spPr>
          <a:xfrm>
            <a:off x="4489787" y="3441998"/>
            <a:ext cx="321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分离定律的应用</a:t>
            </a:r>
          </a:p>
        </p:txBody>
      </p:sp>
    </p:spTree>
    <p:extLst>
      <p:ext uri="{BB962C8B-B14F-4D97-AF65-F5344CB8AC3E}">
        <p14:creationId xmlns:p14="http://schemas.microsoft.com/office/powerpoint/2010/main" val="250476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627A7-EB03-11A5-2325-D2E30DE5B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33435E8-A752-14CE-FBFA-D5598E2CD7F6}"/>
              </a:ext>
            </a:extLst>
          </p:cNvPr>
          <p:cNvGrpSpPr/>
          <p:nvPr/>
        </p:nvGrpSpPr>
        <p:grpSpPr>
          <a:xfrm>
            <a:off x="0" y="0"/>
            <a:ext cx="12193311" cy="6858000"/>
            <a:chOff x="0" y="0"/>
            <a:chExt cx="12193311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A4FC0CD-AD68-662C-0A2D-9F8D883FE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81" b="234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2B1D282-189E-B842-9D82-34701D9A1462}"/>
                </a:ext>
              </a:extLst>
            </p:cNvPr>
            <p:cNvSpPr/>
            <p:nvPr/>
          </p:nvSpPr>
          <p:spPr>
            <a:xfrm>
              <a:off x="1311" y="0"/>
              <a:ext cx="12192000" cy="6858000"/>
            </a:xfrm>
            <a:prstGeom prst="rect">
              <a:avLst/>
            </a:prstGeom>
            <a:solidFill>
              <a:srgbClr val="09437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38D555D-BC91-7A60-543B-3BAD0B713619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0A0654-B318-A1F4-497E-DAE816DEE470}"/>
              </a:ext>
            </a:extLst>
          </p:cNvPr>
          <p:cNvSpPr txBox="1"/>
          <p:nvPr/>
        </p:nvSpPr>
        <p:spPr>
          <a:xfrm>
            <a:off x="5306882" y="247197"/>
            <a:ext cx="157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110" dirty="0">
                <a:solidFill>
                  <a:srgbClr val="4472C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实例一</a:t>
            </a:r>
            <a:endParaRPr lang="zh-CN" altLang="en-US" sz="2800" spc="100" dirty="0">
              <a:solidFill>
                <a:srgbClr val="4472C4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9016F2-A8F3-77E0-702D-66E46846F9FC}"/>
              </a:ext>
            </a:extLst>
          </p:cNvPr>
          <p:cNvSpPr/>
          <p:nvPr/>
        </p:nvSpPr>
        <p:spPr>
          <a:xfrm>
            <a:off x="1464660" y="993301"/>
            <a:ext cx="9262679" cy="205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· 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为什么杂交玉米、杂交水稻需要</a:t>
            </a:r>
            <a:r>
              <a:rPr lang="zh-CN" altLang="en-US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年年制种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，并且制种的父母本必须高度纯合？</a:t>
            </a:r>
            <a:endParaRPr lang="en-US" altLang="zh-CN" sz="2000" b="1" spc="110" dirty="0">
              <a:solidFill>
                <a:schemeClr val="tx1">
                  <a:lumMod val="75000"/>
                  <a:lumOff val="25000"/>
                  <a:alpha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b="1" spc="110" dirty="0">
              <a:solidFill>
                <a:schemeClr val="tx1">
                  <a:lumMod val="75000"/>
                  <a:lumOff val="25000"/>
                  <a:alpha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· 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这是因为若双亲不是纯合体，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</a:t>
            </a:r>
            <a:r>
              <a:rPr lang="en-US" altLang="zh-CN" sz="2000" b="1" spc="110" baseline="-2500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即可能出现分离现象。同时，也知杂种优势一般只利用 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</a:t>
            </a:r>
            <a:r>
              <a:rPr lang="en-US" altLang="zh-CN" sz="2000" b="1" spc="110" baseline="-2500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，不用 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</a:t>
            </a:r>
            <a:r>
              <a:rPr lang="en-US" altLang="zh-CN" sz="2000" b="1" spc="110" baseline="-2500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，因为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</a:t>
            </a:r>
            <a:r>
              <a:rPr lang="en-US" altLang="zh-CN" sz="2000" b="1" spc="110" baseline="-2500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是分离世代，优势下降，故杂交种一般需年年制种。</a:t>
            </a:r>
            <a:endParaRPr lang="en-US" altLang="zh-CN" sz="2000" b="1" spc="110" dirty="0">
              <a:solidFill>
                <a:schemeClr val="tx1">
                  <a:lumMod val="75000"/>
                  <a:lumOff val="25000"/>
                  <a:alpha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501A049-4607-FDBC-1076-87AE58E7535A}"/>
              </a:ext>
            </a:extLst>
          </p:cNvPr>
          <p:cNvCxnSpPr>
            <a:cxnSpLocks/>
          </p:cNvCxnSpPr>
          <p:nvPr/>
        </p:nvCxnSpPr>
        <p:spPr>
          <a:xfrm>
            <a:off x="5537200" y="770417"/>
            <a:ext cx="1117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061A51A-9C0D-8533-6ABA-2FD9BD3A0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50" y="3270082"/>
            <a:ext cx="4188150" cy="30053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66FA351-D2AF-3C9C-30B4-033A69C29EE5}"/>
              </a:ext>
            </a:extLst>
          </p:cNvPr>
          <p:cNvSpPr txBox="1"/>
          <p:nvPr/>
        </p:nvSpPr>
        <p:spPr>
          <a:xfrm>
            <a:off x="2549841" y="6295103"/>
            <a:ext cx="1786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思源黑体 CN Regular" panose="020B0500000000000000"/>
              </a:rPr>
              <a:t>杂交玉米制种田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FC8A477-7540-50A9-C251-1F14134E73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r="7103"/>
          <a:stretch/>
        </p:blipFill>
        <p:spPr>
          <a:xfrm>
            <a:off x="6654800" y="3211054"/>
            <a:ext cx="4523764" cy="29777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71C6C91-9166-436D-27AB-3B1B3208D252}"/>
              </a:ext>
            </a:extLst>
          </p:cNvPr>
          <p:cNvSpPr txBox="1"/>
          <p:nvPr/>
        </p:nvSpPr>
        <p:spPr>
          <a:xfrm>
            <a:off x="8023398" y="6276592"/>
            <a:ext cx="1786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思源黑体 CN Regular" panose="020B0500000000000000"/>
              </a:rPr>
              <a:t>杂交水稻制种田</a:t>
            </a:r>
          </a:p>
        </p:txBody>
      </p:sp>
    </p:spTree>
    <p:extLst>
      <p:ext uri="{BB962C8B-B14F-4D97-AF65-F5344CB8AC3E}">
        <p14:creationId xmlns:p14="http://schemas.microsoft.com/office/powerpoint/2010/main" val="61292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D670-D8ED-5D00-1751-22CC956D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508D6F-0B2E-B196-A98F-255AFF7C13F6}"/>
              </a:ext>
            </a:extLst>
          </p:cNvPr>
          <p:cNvGrpSpPr/>
          <p:nvPr/>
        </p:nvGrpSpPr>
        <p:grpSpPr>
          <a:xfrm>
            <a:off x="0" y="0"/>
            <a:ext cx="12193311" cy="6858000"/>
            <a:chOff x="0" y="0"/>
            <a:chExt cx="12193311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270C137-3835-DFB0-8731-A44ABF9D7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81" b="234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E7692AC-0086-859E-3068-AA8F0F9626D8}"/>
                </a:ext>
              </a:extLst>
            </p:cNvPr>
            <p:cNvSpPr/>
            <p:nvPr/>
          </p:nvSpPr>
          <p:spPr>
            <a:xfrm>
              <a:off x="1311" y="0"/>
              <a:ext cx="12192000" cy="6858000"/>
            </a:xfrm>
            <a:prstGeom prst="rect">
              <a:avLst/>
            </a:prstGeom>
            <a:solidFill>
              <a:srgbClr val="09437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3934DCE8-ABBB-4C62-A1B5-D6E2FE427632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CBD6D8-ADF2-C465-6969-6E34A4D73FCD}"/>
              </a:ext>
            </a:extLst>
          </p:cNvPr>
          <p:cNvSpPr txBox="1"/>
          <p:nvPr/>
        </p:nvSpPr>
        <p:spPr>
          <a:xfrm>
            <a:off x="5306882" y="247197"/>
            <a:ext cx="157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110" dirty="0">
                <a:solidFill>
                  <a:srgbClr val="4472C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实例二</a:t>
            </a:r>
            <a:endParaRPr lang="zh-CN" altLang="en-US" sz="2800" spc="100" dirty="0">
              <a:solidFill>
                <a:srgbClr val="4472C4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4CCF3D-A218-9EAC-4ACF-6DDF5AACC8CF}"/>
              </a:ext>
            </a:extLst>
          </p:cNvPr>
          <p:cNvSpPr/>
          <p:nvPr/>
        </p:nvSpPr>
        <p:spPr>
          <a:xfrm>
            <a:off x="2936758" y="1182415"/>
            <a:ext cx="6318480" cy="1253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·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为什么种子繁殖过程中做好隔离工作？</a:t>
            </a:r>
            <a:endParaRPr lang="en-US" altLang="zh-CN" sz="2000" b="1" spc="110" dirty="0">
              <a:solidFill>
                <a:schemeClr val="tx1">
                  <a:lumMod val="75000"/>
                  <a:lumOff val="25000"/>
                  <a:alpha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b="1" spc="110" dirty="0">
              <a:solidFill>
                <a:schemeClr val="tx1">
                  <a:lumMod val="75000"/>
                  <a:lumOff val="25000"/>
                  <a:alpha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·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这是因为若种子混杂，下一代即可能出现分离现象。</a:t>
            </a:r>
            <a:endParaRPr lang="en-US" altLang="zh-CN" sz="2000" b="1" spc="110" dirty="0">
              <a:solidFill>
                <a:schemeClr val="tx1">
                  <a:lumMod val="75000"/>
                  <a:lumOff val="25000"/>
                  <a:alpha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0B8FB24-6093-5628-2FFF-ECB36FDC7772}"/>
              </a:ext>
            </a:extLst>
          </p:cNvPr>
          <p:cNvCxnSpPr>
            <a:cxnSpLocks/>
          </p:cNvCxnSpPr>
          <p:nvPr/>
        </p:nvCxnSpPr>
        <p:spPr>
          <a:xfrm>
            <a:off x="5537200" y="770417"/>
            <a:ext cx="1117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F48BCCB-379D-39C9-D69C-2AB1F9C4A065}"/>
              </a:ext>
            </a:extLst>
          </p:cNvPr>
          <p:cNvSpPr txBox="1"/>
          <p:nvPr/>
        </p:nvSpPr>
        <p:spPr>
          <a:xfrm>
            <a:off x="4983318" y="6134155"/>
            <a:ext cx="222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a typeface="思源黑体 CN Regular" panose="020B0500000000000000"/>
              </a:rPr>
              <a:t>隔离制种区的制种材料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6E222B-C5C1-CC49-46F0-B0384EB22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35" y="2941390"/>
            <a:ext cx="5013326" cy="31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9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76B94-D7BE-1973-7052-6ADAA76A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A99DA8D-455D-981F-A532-67B96B6B51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D809AD-D519-596E-FE77-9A2B75EB35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4C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B4852D-AD4E-3153-1AE3-B85B6DF5CA22}"/>
              </a:ext>
            </a:extLst>
          </p:cNvPr>
          <p:cNvSpPr/>
          <p:nvPr/>
        </p:nvSpPr>
        <p:spPr>
          <a:xfrm>
            <a:off x="4828" y="0"/>
            <a:ext cx="12192000" cy="6858000"/>
          </a:xfrm>
          <a:prstGeom prst="rect">
            <a:avLst/>
          </a:prstGeom>
          <a:solidFill>
            <a:srgbClr val="1166A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8EDA6B-21C4-C5BC-D35A-5F1DAE9F48C4}"/>
              </a:ext>
            </a:extLst>
          </p:cNvPr>
          <p:cNvSpPr/>
          <p:nvPr/>
        </p:nvSpPr>
        <p:spPr>
          <a:xfrm>
            <a:off x="5459478" y="1810335"/>
            <a:ext cx="1282700" cy="1282700"/>
          </a:xfrm>
          <a:prstGeom prst="ellipse">
            <a:avLst/>
          </a:prstGeom>
          <a:noFill/>
          <a:ln w="57150">
            <a:solidFill>
              <a:srgbClr val="12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58B9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684112-6B6F-4F14-0BB9-893E53D8E3F0}"/>
              </a:ext>
            </a:extLst>
          </p:cNvPr>
          <p:cNvSpPr txBox="1"/>
          <p:nvPr/>
        </p:nvSpPr>
        <p:spPr>
          <a:xfrm>
            <a:off x="5704244" y="2159298"/>
            <a:ext cx="783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486F82-2C9F-F6D6-CFAD-6C6E94E5DAEB}"/>
              </a:ext>
            </a:extLst>
          </p:cNvPr>
          <p:cNvSpPr txBox="1"/>
          <p:nvPr/>
        </p:nvSpPr>
        <p:spPr>
          <a:xfrm>
            <a:off x="4489787" y="3441998"/>
            <a:ext cx="321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1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讨论交流</a:t>
            </a:r>
          </a:p>
        </p:txBody>
      </p:sp>
    </p:spTree>
    <p:extLst>
      <p:ext uri="{BB962C8B-B14F-4D97-AF65-F5344CB8AC3E}">
        <p14:creationId xmlns:p14="http://schemas.microsoft.com/office/powerpoint/2010/main" val="414805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BA7D00BA-33AC-4CF1-AA70-FB79ACA66F99}"/>
              </a:ext>
            </a:extLst>
          </p:cNvPr>
          <p:cNvGrpSpPr/>
          <p:nvPr/>
        </p:nvGrpSpPr>
        <p:grpSpPr>
          <a:xfrm>
            <a:off x="155575" y="188913"/>
            <a:ext cx="11880850" cy="3524250"/>
            <a:chOff x="155575" y="188913"/>
            <a:chExt cx="11880850" cy="352425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A0D1F5B-7832-495C-B588-60DCB879A93A}"/>
                </a:ext>
              </a:extLst>
            </p:cNvPr>
            <p:cNvSpPr/>
            <p:nvPr/>
          </p:nvSpPr>
          <p:spPr>
            <a:xfrm>
              <a:off x="155575" y="188913"/>
              <a:ext cx="11880850" cy="2876550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7D6B001-BB6C-4436-8FF1-912EB49D4C6A}"/>
                </a:ext>
              </a:extLst>
            </p:cNvPr>
            <p:cNvSpPr/>
            <p:nvPr/>
          </p:nvSpPr>
          <p:spPr>
            <a:xfrm>
              <a:off x="155575" y="188914"/>
              <a:ext cx="11880850" cy="2876550"/>
            </a:xfrm>
            <a:prstGeom prst="rect">
              <a:avLst/>
            </a:prstGeom>
            <a:solidFill>
              <a:srgbClr val="1166A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rgbClr val="274CAB">
                    <a:alpha val="40000"/>
                  </a:srgb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17DF811-457F-4DD5-B774-73EE2A94361C}"/>
                </a:ext>
              </a:extLst>
            </p:cNvPr>
            <p:cNvSpPr/>
            <p:nvPr/>
          </p:nvSpPr>
          <p:spPr>
            <a:xfrm>
              <a:off x="476249" y="1376363"/>
              <a:ext cx="2260600" cy="2336800"/>
            </a:xfrm>
            <a:prstGeom prst="rect">
              <a:avLst/>
            </a:prstGeom>
            <a:solidFill>
              <a:srgbClr val="1299FF">
                <a:alpha val="9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9966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D40F73A-A1B2-47DB-B289-3AFA316410FC}"/>
              </a:ext>
            </a:extLst>
          </p:cNvPr>
          <p:cNvSpPr txBox="1"/>
          <p:nvPr/>
        </p:nvSpPr>
        <p:spPr>
          <a:xfrm>
            <a:off x="914401" y="1930984"/>
            <a:ext cx="1557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 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83C673-CD05-4318-8B17-FD14C614FCD6}"/>
              </a:ext>
            </a:extLst>
          </p:cNvPr>
          <p:cNvSpPr txBox="1"/>
          <p:nvPr/>
        </p:nvSpPr>
        <p:spPr>
          <a:xfrm>
            <a:off x="794807" y="2639888"/>
            <a:ext cx="167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CONTENTS</a:t>
            </a:r>
            <a:endParaRPr lang="zh-CN" altLang="en-US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63B7E6-5E63-B842-A869-93755941E505}"/>
              </a:ext>
            </a:extLst>
          </p:cNvPr>
          <p:cNvGrpSpPr/>
          <p:nvPr/>
        </p:nvGrpSpPr>
        <p:grpSpPr>
          <a:xfrm>
            <a:off x="827816" y="4422067"/>
            <a:ext cx="10536367" cy="1339072"/>
            <a:chOff x="914401" y="4422651"/>
            <a:chExt cx="10536367" cy="133907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F18E4FD-32D5-1D43-8BC7-6ABBFA613FA9}"/>
                </a:ext>
              </a:extLst>
            </p:cNvPr>
            <p:cNvGrpSpPr/>
            <p:nvPr/>
          </p:nvGrpSpPr>
          <p:grpSpPr>
            <a:xfrm>
              <a:off x="914401" y="4422651"/>
              <a:ext cx="2493593" cy="1306544"/>
              <a:chOff x="840125" y="4166850"/>
              <a:chExt cx="2493593" cy="1306544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06A00D-518A-494D-9A0B-688F44F3EF6B}"/>
                  </a:ext>
                </a:extLst>
              </p:cNvPr>
              <p:cNvSpPr txBox="1"/>
              <p:nvPr/>
            </p:nvSpPr>
            <p:spPr>
              <a:xfrm>
                <a:off x="1744021" y="424814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1166AA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</a:t>
                </a:r>
                <a:endParaRPr lang="zh-CN" altLang="en-US" sz="2800" dirty="0">
                  <a:solidFill>
                    <a:srgbClr val="1166A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A738702-C7CF-4E75-BA4A-52E880E5D0C6}"/>
                  </a:ext>
                </a:extLst>
              </p:cNvPr>
              <p:cNvSpPr txBox="1"/>
              <p:nvPr/>
            </p:nvSpPr>
            <p:spPr>
              <a:xfrm>
                <a:off x="840125" y="5073284"/>
                <a:ext cx="24935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100" dirty="0">
                    <a:solidFill>
                      <a:srgbClr val="1166AA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分离定律</a:t>
                </a:r>
                <a:r>
                  <a:rPr lang="zh-CN" altLang="en-US" sz="2000" spc="100" dirty="0">
                    <a:solidFill>
                      <a:srgbClr val="1299FF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的提出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3266589-0EC6-4AF7-B25F-508BA7CD1DBC}"/>
                  </a:ext>
                </a:extLst>
              </p:cNvPr>
              <p:cNvSpPr/>
              <p:nvPr/>
            </p:nvSpPr>
            <p:spPr>
              <a:xfrm>
                <a:off x="1744021" y="4166850"/>
                <a:ext cx="685800" cy="685800"/>
              </a:xfrm>
              <a:prstGeom prst="ellipse">
                <a:avLst/>
              </a:prstGeom>
              <a:noFill/>
              <a:ln w="31750">
                <a:solidFill>
                  <a:srgbClr val="12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299FF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E642296-E118-EA4B-BD59-1E09A85CBCD8}"/>
                </a:ext>
              </a:extLst>
            </p:cNvPr>
            <p:cNvGrpSpPr/>
            <p:nvPr/>
          </p:nvGrpSpPr>
          <p:grpSpPr>
            <a:xfrm>
              <a:off x="3644233" y="4422651"/>
              <a:ext cx="2493593" cy="1306544"/>
              <a:chOff x="3541421" y="4166850"/>
              <a:chExt cx="2493593" cy="1306544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8F848F0-188E-4A61-BA8A-1EBEA78665CE}"/>
                  </a:ext>
                </a:extLst>
              </p:cNvPr>
              <p:cNvSpPr txBox="1"/>
              <p:nvPr/>
            </p:nvSpPr>
            <p:spPr>
              <a:xfrm>
                <a:off x="4445317" y="424814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1166AA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</a:t>
                </a:r>
                <a:endParaRPr lang="zh-CN" altLang="en-US" sz="2800" dirty="0">
                  <a:solidFill>
                    <a:srgbClr val="1166A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FD39C32-CC19-4C2B-94B0-3812A4A8775E}"/>
                  </a:ext>
                </a:extLst>
              </p:cNvPr>
              <p:cNvSpPr txBox="1"/>
              <p:nvPr/>
            </p:nvSpPr>
            <p:spPr>
              <a:xfrm>
                <a:off x="3541421" y="5073284"/>
                <a:ext cx="24935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100" dirty="0">
                    <a:solidFill>
                      <a:srgbClr val="1166AA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分离定律</a:t>
                </a:r>
                <a:r>
                  <a:rPr lang="zh-CN" altLang="en-US" sz="2000" spc="100" dirty="0">
                    <a:solidFill>
                      <a:srgbClr val="1299FF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的验证</a:t>
                </a: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30BEF0B-3378-424B-A328-92917C9720B9}"/>
                  </a:ext>
                </a:extLst>
              </p:cNvPr>
              <p:cNvSpPr/>
              <p:nvPr/>
            </p:nvSpPr>
            <p:spPr>
              <a:xfrm>
                <a:off x="4445317" y="4166850"/>
                <a:ext cx="685800" cy="685800"/>
              </a:xfrm>
              <a:prstGeom prst="ellipse">
                <a:avLst/>
              </a:prstGeom>
              <a:noFill/>
              <a:ln w="31750">
                <a:solidFill>
                  <a:srgbClr val="12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299FF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DCE690A-15F0-ED47-BE62-5CA1B9F20850}"/>
                </a:ext>
              </a:extLst>
            </p:cNvPr>
            <p:cNvGrpSpPr/>
            <p:nvPr/>
          </p:nvGrpSpPr>
          <p:grpSpPr>
            <a:xfrm>
              <a:off x="6300704" y="4422651"/>
              <a:ext cx="2493593" cy="1306544"/>
              <a:chOff x="6235254" y="4166850"/>
              <a:chExt cx="2493593" cy="1306544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2D2284A-95DA-4768-BB73-057A21DF21DE}"/>
                  </a:ext>
                </a:extLst>
              </p:cNvPr>
              <p:cNvSpPr txBox="1"/>
              <p:nvPr/>
            </p:nvSpPr>
            <p:spPr>
              <a:xfrm>
                <a:off x="7139150" y="424814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1166AA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3</a:t>
                </a:r>
                <a:endParaRPr lang="zh-CN" altLang="en-US" sz="2800" dirty="0">
                  <a:solidFill>
                    <a:srgbClr val="1166A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0D6F40D-D506-446F-9D9F-98525F32BE18}"/>
                  </a:ext>
                </a:extLst>
              </p:cNvPr>
              <p:cNvSpPr txBox="1"/>
              <p:nvPr/>
            </p:nvSpPr>
            <p:spPr>
              <a:xfrm>
                <a:off x="6235254" y="5073284"/>
                <a:ext cx="24935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100" dirty="0">
                    <a:solidFill>
                      <a:srgbClr val="1166AA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分离定律</a:t>
                </a:r>
                <a:r>
                  <a:rPr lang="zh-CN" altLang="en-US" sz="2000" spc="100" dirty="0">
                    <a:solidFill>
                      <a:srgbClr val="1299FF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的应用</a:t>
                </a: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16B8B8F-28E0-41BB-A104-3F15803007B8}"/>
                  </a:ext>
                </a:extLst>
              </p:cNvPr>
              <p:cNvSpPr/>
              <p:nvPr/>
            </p:nvSpPr>
            <p:spPr>
              <a:xfrm>
                <a:off x="7139150" y="4166850"/>
                <a:ext cx="685800" cy="685800"/>
              </a:xfrm>
              <a:prstGeom prst="ellipse">
                <a:avLst/>
              </a:prstGeom>
              <a:noFill/>
              <a:ln w="31750">
                <a:solidFill>
                  <a:srgbClr val="12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299FF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9E709AE-C38E-41DC-0049-031C7F2310A1}"/>
                </a:ext>
              </a:extLst>
            </p:cNvPr>
            <p:cNvGrpSpPr/>
            <p:nvPr/>
          </p:nvGrpSpPr>
          <p:grpSpPr>
            <a:xfrm>
              <a:off x="8957175" y="4455179"/>
              <a:ext cx="2493593" cy="1306544"/>
              <a:chOff x="6235254" y="4166850"/>
              <a:chExt cx="2493593" cy="1306544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F1D16F-9CDC-C16B-48E3-3F451E1DB9AE}"/>
                  </a:ext>
                </a:extLst>
              </p:cNvPr>
              <p:cNvSpPr txBox="1"/>
              <p:nvPr/>
            </p:nvSpPr>
            <p:spPr>
              <a:xfrm>
                <a:off x="7139150" y="424814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1166AA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4</a:t>
                </a:r>
                <a:endParaRPr lang="zh-CN" altLang="en-US" sz="2800" dirty="0">
                  <a:solidFill>
                    <a:srgbClr val="1166A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4A232DA-5308-28BA-F9F5-AF4D5C751EBA}"/>
                  </a:ext>
                </a:extLst>
              </p:cNvPr>
              <p:cNvSpPr txBox="1"/>
              <p:nvPr/>
            </p:nvSpPr>
            <p:spPr>
              <a:xfrm>
                <a:off x="6235254" y="5073284"/>
                <a:ext cx="24935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100" dirty="0">
                    <a:solidFill>
                      <a:srgbClr val="1166AA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讨论</a:t>
                </a:r>
                <a:r>
                  <a:rPr lang="zh-CN" altLang="en-US" sz="2000" spc="100" dirty="0">
                    <a:solidFill>
                      <a:srgbClr val="1299FF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交流</a:t>
                </a: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CED9070-263B-0638-3065-45FEA64B3E2C}"/>
                  </a:ext>
                </a:extLst>
              </p:cNvPr>
              <p:cNvSpPr/>
              <p:nvPr/>
            </p:nvSpPr>
            <p:spPr>
              <a:xfrm>
                <a:off x="7139150" y="4166850"/>
                <a:ext cx="685800" cy="685800"/>
              </a:xfrm>
              <a:prstGeom prst="ellipse">
                <a:avLst/>
              </a:prstGeom>
              <a:noFill/>
              <a:ln w="31750">
                <a:solidFill>
                  <a:srgbClr val="12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299FF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304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71EF3B0-05AC-482A-A151-BC372D6B6E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0D893C-F483-4AFE-A2C9-C6D43EBB94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4C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10A025-1E00-4691-A267-5DD30C7E3515}"/>
              </a:ext>
            </a:extLst>
          </p:cNvPr>
          <p:cNvSpPr/>
          <p:nvPr/>
        </p:nvSpPr>
        <p:spPr>
          <a:xfrm>
            <a:off x="4828" y="0"/>
            <a:ext cx="12192000" cy="6858000"/>
          </a:xfrm>
          <a:prstGeom prst="rect">
            <a:avLst/>
          </a:prstGeom>
          <a:solidFill>
            <a:srgbClr val="1166A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C2C965-166C-4239-AF54-0967B8DE0439}"/>
              </a:ext>
            </a:extLst>
          </p:cNvPr>
          <p:cNvSpPr/>
          <p:nvPr/>
        </p:nvSpPr>
        <p:spPr>
          <a:xfrm>
            <a:off x="5459478" y="1810335"/>
            <a:ext cx="1282700" cy="1282700"/>
          </a:xfrm>
          <a:prstGeom prst="ellipse">
            <a:avLst/>
          </a:prstGeom>
          <a:noFill/>
          <a:ln w="57150">
            <a:solidFill>
              <a:srgbClr val="12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58B9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EC9F3BA-34F4-441D-AB6F-A75DEB1E986D}"/>
              </a:ext>
            </a:extLst>
          </p:cNvPr>
          <p:cNvSpPr txBox="1"/>
          <p:nvPr/>
        </p:nvSpPr>
        <p:spPr>
          <a:xfrm>
            <a:off x="5704244" y="2159298"/>
            <a:ext cx="783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3DF1F4-63F1-4F2B-95F2-9B3B6BD6AD61}"/>
              </a:ext>
            </a:extLst>
          </p:cNvPr>
          <p:cNvSpPr txBox="1"/>
          <p:nvPr/>
        </p:nvSpPr>
        <p:spPr>
          <a:xfrm>
            <a:off x="4489787" y="3441998"/>
            <a:ext cx="321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分离定律的提出</a:t>
            </a:r>
          </a:p>
        </p:txBody>
      </p:sp>
    </p:spTree>
    <p:extLst>
      <p:ext uri="{BB962C8B-B14F-4D97-AF65-F5344CB8AC3E}">
        <p14:creationId xmlns:p14="http://schemas.microsoft.com/office/powerpoint/2010/main" val="174170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726C0-FCAB-9FB8-E110-4DAE7FB5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D67467C-78C2-28D3-D39F-A1102F33EEF2}"/>
              </a:ext>
            </a:extLst>
          </p:cNvPr>
          <p:cNvGrpSpPr/>
          <p:nvPr/>
        </p:nvGrpSpPr>
        <p:grpSpPr>
          <a:xfrm>
            <a:off x="0" y="0"/>
            <a:ext cx="12193311" cy="6858000"/>
            <a:chOff x="0" y="0"/>
            <a:chExt cx="12193311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7E5E238-3D23-BE51-76E1-411277D4A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81" b="234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60FA5E7-BEBF-FD58-FB16-D8D8CF1873B3}"/>
                </a:ext>
              </a:extLst>
            </p:cNvPr>
            <p:cNvSpPr/>
            <p:nvPr/>
          </p:nvSpPr>
          <p:spPr>
            <a:xfrm>
              <a:off x="1311" y="0"/>
              <a:ext cx="12192000" cy="6858000"/>
            </a:xfrm>
            <a:prstGeom prst="rect">
              <a:avLst/>
            </a:prstGeom>
            <a:solidFill>
              <a:srgbClr val="09437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245DE03F-FADE-A075-43B5-64C998D0C169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B51403-43BD-5B47-FB8F-FF37A2A7A1C7}"/>
              </a:ext>
            </a:extLst>
          </p:cNvPr>
          <p:cNvSpPr txBox="1"/>
          <p:nvPr/>
        </p:nvSpPr>
        <p:spPr>
          <a:xfrm>
            <a:off x="2820151" y="235593"/>
            <a:ext cx="6551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孟德尔遗传模型</a:t>
            </a:r>
            <a:r>
              <a:rPr lang="en-US" altLang="zh-CN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引入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48F8789-D67B-6FD4-7EB1-A8585570931C}"/>
              </a:ext>
            </a:extLst>
          </p:cNvPr>
          <p:cNvCxnSpPr>
            <a:cxnSpLocks/>
          </p:cNvCxnSpPr>
          <p:nvPr/>
        </p:nvCxnSpPr>
        <p:spPr>
          <a:xfrm>
            <a:off x="4114800" y="758813"/>
            <a:ext cx="39719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序列 03">
            <a:hlinkClick r:id="" action="ppaction://media"/>
            <a:extLst>
              <a:ext uri="{FF2B5EF4-FFF2-40B4-BE49-F238E27FC236}">
                <a16:creationId xmlns:a16="http://schemas.microsoft.com/office/drawing/2014/main" id="{26BEC06C-83EF-1AD4-DFCA-916418A1DA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25304" y="1204927"/>
            <a:ext cx="7341391" cy="48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F47A1-FEA8-4D0A-535C-7558D7FBA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32E1E-3D6D-0BC8-7359-E35D243E60C3}"/>
              </a:ext>
            </a:extLst>
          </p:cNvPr>
          <p:cNvGrpSpPr/>
          <p:nvPr/>
        </p:nvGrpSpPr>
        <p:grpSpPr>
          <a:xfrm>
            <a:off x="0" y="0"/>
            <a:ext cx="12193311" cy="6858000"/>
            <a:chOff x="0" y="0"/>
            <a:chExt cx="12193311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E29D18-66EB-8C0C-BED7-5FBEECD5E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81" b="234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E398F3-AE42-82CA-0D1F-6B6183252709}"/>
                </a:ext>
              </a:extLst>
            </p:cNvPr>
            <p:cNvSpPr/>
            <p:nvPr/>
          </p:nvSpPr>
          <p:spPr>
            <a:xfrm>
              <a:off x="1311" y="0"/>
              <a:ext cx="12192000" cy="6858000"/>
            </a:xfrm>
            <a:prstGeom prst="rect">
              <a:avLst/>
            </a:prstGeom>
            <a:solidFill>
              <a:srgbClr val="09437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D2E9C8F-EA1E-CE48-473D-0F3B56609FF1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BAF57B-796C-5854-7F07-B03247C37241}"/>
              </a:ext>
            </a:extLst>
          </p:cNvPr>
          <p:cNvSpPr txBox="1"/>
          <p:nvPr/>
        </p:nvSpPr>
        <p:spPr>
          <a:xfrm>
            <a:off x="2820151" y="235593"/>
            <a:ext cx="6551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孟德尔遗传模型</a:t>
            </a:r>
            <a:r>
              <a:rPr lang="en-US" altLang="zh-CN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始于</a:t>
            </a:r>
            <a:r>
              <a:rPr lang="en-US" altLang="zh-CN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  </a:t>
            </a:r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的比例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13BCAD-E986-B9E0-2910-451705844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86" y="1874157"/>
            <a:ext cx="4868873" cy="3443518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C9D89347-AA91-BBD0-50C0-5706196CFD62}"/>
              </a:ext>
            </a:extLst>
          </p:cNvPr>
          <p:cNvSpPr/>
          <p:nvPr/>
        </p:nvSpPr>
        <p:spPr>
          <a:xfrm>
            <a:off x="3209547" y="3145393"/>
            <a:ext cx="828675" cy="45052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BDCD2389-090E-254B-2DB1-4878A87D10C4}"/>
              </a:ext>
            </a:extLst>
          </p:cNvPr>
          <p:cNvSpPr/>
          <p:nvPr/>
        </p:nvSpPr>
        <p:spPr>
          <a:xfrm>
            <a:off x="9215623" y="3145393"/>
            <a:ext cx="828675" cy="45052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24688C-F5E1-9261-EA70-1E5D0CCAA47D}"/>
              </a:ext>
            </a:extLst>
          </p:cNvPr>
          <p:cNvSpPr txBox="1"/>
          <p:nvPr/>
        </p:nvSpPr>
        <p:spPr>
          <a:xfrm>
            <a:off x="10190541" y="2955155"/>
            <a:ext cx="1846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  </a:t>
            </a:r>
            <a:r>
              <a:rPr lang="zh-CN" altLang="en-US" sz="4800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4800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800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3D278F6-9BCD-27C8-7B1D-6AA3BF57F3F4}"/>
              </a:ext>
            </a:extLst>
          </p:cNvPr>
          <p:cNvCxnSpPr/>
          <p:nvPr/>
        </p:nvCxnSpPr>
        <p:spPr>
          <a:xfrm>
            <a:off x="2988936" y="758813"/>
            <a:ext cx="61455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FA5A316-BDF9-95F6-71A9-A7EA31C5C113}"/>
              </a:ext>
            </a:extLst>
          </p:cNvPr>
          <p:cNvGrpSpPr/>
          <p:nvPr/>
        </p:nvGrpSpPr>
        <p:grpSpPr>
          <a:xfrm>
            <a:off x="376186" y="1011983"/>
            <a:ext cx="2612750" cy="5167866"/>
            <a:chOff x="376186" y="1011983"/>
            <a:chExt cx="2612750" cy="516786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030E491-53D4-28E2-3F91-6260B68A7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86" y="1011983"/>
              <a:ext cx="2612750" cy="5167866"/>
            </a:xfrm>
            <a:prstGeom prst="rect">
              <a:avLst/>
            </a:prstGeom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7AE976B-6CA7-360C-5137-838E0E8A5062}"/>
                </a:ext>
              </a:extLst>
            </p:cNvPr>
            <p:cNvSpPr/>
            <p:nvPr/>
          </p:nvSpPr>
          <p:spPr>
            <a:xfrm>
              <a:off x="1343608" y="1268963"/>
              <a:ext cx="317241" cy="4292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E8BB6DC-7D51-8451-76BA-1979FC198A95}"/>
                </a:ext>
              </a:extLst>
            </p:cNvPr>
            <p:cNvSpPr/>
            <p:nvPr/>
          </p:nvSpPr>
          <p:spPr>
            <a:xfrm>
              <a:off x="1722839" y="1268963"/>
              <a:ext cx="317241" cy="4292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2F8A2CA-C83E-BF7A-3403-B9600C6ED86A}"/>
                </a:ext>
              </a:extLst>
            </p:cNvPr>
            <p:cNvSpPr/>
            <p:nvPr/>
          </p:nvSpPr>
          <p:spPr>
            <a:xfrm>
              <a:off x="1729461" y="3166708"/>
              <a:ext cx="317241" cy="4292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446DB36-4E2C-DEDD-1BA9-1C1D3E168279}"/>
                </a:ext>
              </a:extLst>
            </p:cNvPr>
            <p:cNvSpPr/>
            <p:nvPr/>
          </p:nvSpPr>
          <p:spPr>
            <a:xfrm>
              <a:off x="1281786" y="4966933"/>
              <a:ext cx="317241" cy="4292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2F564CF-A309-6490-2528-50E54E05B2DE}"/>
                </a:ext>
              </a:extLst>
            </p:cNvPr>
            <p:cNvSpPr/>
            <p:nvPr/>
          </p:nvSpPr>
          <p:spPr>
            <a:xfrm>
              <a:off x="1753291" y="4966933"/>
              <a:ext cx="317241" cy="4292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20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60D8B-2284-6338-20DE-478870172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F2FC8F38-14AE-3D66-FEF5-7A59F5CF832B}"/>
              </a:ext>
            </a:extLst>
          </p:cNvPr>
          <p:cNvGrpSpPr/>
          <p:nvPr/>
        </p:nvGrpSpPr>
        <p:grpSpPr>
          <a:xfrm>
            <a:off x="0" y="0"/>
            <a:ext cx="12193311" cy="6858000"/>
            <a:chOff x="0" y="0"/>
            <a:chExt cx="12193311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FC25331-26AE-2D93-507B-4292DA8A9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81" b="234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30DEBAB-4491-64E2-7774-A17C7C3610D8}"/>
                </a:ext>
              </a:extLst>
            </p:cNvPr>
            <p:cNvSpPr/>
            <p:nvPr/>
          </p:nvSpPr>
          <p:spPr>
            <a:xfrm>
              <a:off x="1311" y="0"/>
              <a:ext cx="12192000" cy="6858000"/>
            </a:xfrm>
            <a:prstGeom prst="rect">
              <a:avLst/>
            </a:prstGeom>
            <a:solidFill>
              <a:srgbClr val="09437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AC1D481E-FA78-1BCA-CAD6-6654F278841D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614198-588C-1981-807E-B70CC63B326B}"/>
              </a:ext>
            </a:extLst>
          </p:cNvPr>
          <p:cNvSpPr txBox="1"/>
          <p:nvPr/>
        </p:nvSpPr>
        <p:spPr>
          <a:xfrm>
            <a:off x="3297153" y="241731"/>
            <a:ext cx="559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孟德尔遗传模型</a:t>
            </a:r>
            <a:r>
              <a:rPr lang="en-US" altLang="zh-CN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分离定律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C82642-883C-7E7F-F530-B0E021911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1081378"/>
            <a:ext cx="3710559" cy="52849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1AF69C4-78F7-6E9B-C50A-1719AD5754D3}"/>
              </a:ext>
            </a:extLst>
          </p:cNvPr>
          <p:cNvSpPr/>
          <p:nvPr/>
        </p:nvSpPr>
        <p:spPr>
          <a:xfrm>
            <a:off x="6877311" y="1466850"/>
            <a:ext cx="4032250" cy="4236337"/>
          </a:xfrm>
          <a:prstGeom prst="rect">
            <a:avLst/>
          </a:prstGeom>
          <a:noFill/>
          <a:ln w="28575">
            <a:solidFill>
              <a:srgbClr val="1299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64FAB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FCD272-313A-168C-C30B-4FC4707E4247}"/>
              </a:ext>
            </a:extLst>
          </p:cNvPr>
          <p:cNvSpPr txBox="1"/>
          <p:nvPr/>
        </p:nvSpPr>
        <p:spPr>
          <a:xfrm>
            <a:off x="8136243" y="2889757"/>
            <a:ext cx="153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1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分离</a:t>
            </a:r>
            <a:r>
              <a:rPr lang="zh-CN" altLang="en-US" sz="2400" spc="110" dirty="0">
                <a:solidFill>
                  <a:srgbClr val="1299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定律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B97C86-BA90-E0E6-7352-2471C3A20DC5}"/>
              </a:ext>
            </a:extLst>
          </p:cNvPr>
          <p:cNvSpPr/>
          <p:nvPr/>
        </p:nvSpPr>
        <p:spPr>
          <a:xfrm>
            <a:off x="7004441" y="3492846"/>
            <a:ext cx="3777989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控制相对性状的遗传因子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基因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在成对状态下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,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保持其独立性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,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杂种在形成配子时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,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彼此互不影响地分离</a:t>
            </a:r>
            <a:r>
              <a:rPr lang="en-US" altLang="zh-CN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,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进入不同的配子。</a:t>
            </a:r>
            <a:endParaRPr lang="en-US" altLang="zh-CN" sz="2000" b="1" dirty="0">
              <a:solidFill>
                <a:schemeClr val="tx1">
                  <a:lumMod val="75000"/>
                  <a:lumOff val="25000"/>
                  <a:alpha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980920-2267-95F5-9B56-8686BBB3CCAE}"/>
              </a:ext>
            </a:extLst>
          </p:cNvPr>
          <p:cNvGrpSpPr/>
          <p:nvPr/>
        </p:nvGrpSpPr>
        <p:grpSpPr>
          <a:xfrm>
            <a:off x="8418236" y="1723396"/>
            <a:ext cx="950400" cy="950400"/>
            <a:chOff x="4227319" y="1719888"/>
            <a:chExt cx="950400" cy="9504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5809FEB-AECD-03C7-37D5-839CF2A1F1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7319" y="1719888"/>
              <a:ext cx="950400" cy="950400"/>
            </a:xfrm>
            <a:prstGeom prst="ellipse">
              <a:avLst/>
            </a:prstGeom>
            <a:noFill/>
            <a:ln w="31750">
              <a:solidFill>
                <a:srgbClr val="11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166AA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DB0D585-2ED6-533A-F35B-F883D60B9F6D}"/>
                </a:ext>
              </a:extLst>
            </p:cNvPr>
            <p:cNvGrpSpPr/>
            <p:nvPr/>
          </p:nvGrpSpPr>
          <p:grpSpPr>
            <a:xfrm>
              <a:off x="4511837" y="1956735"/>
              <a:ext cx="381365" cy="476706"/>
              <a:chOff x="9211208" y="-928156"/>
              <a:chExt cx="400177" cy="500221"/>
            </a:xfrm>
            <a:solidFill>
              <a:srgbClr val="1299FF"/>
            </a:solidFill>
          </p:grpSpPr>
          <p:sp>
            <p:nvSpPr>
              <p:cNvPr id="19" name="任意形状 43">
                <a:extLst>
                  <a:ext uri="{FF2B5EF4-FFF2-40B4-BE49-F238E27FC236}">
                    <a16:creationId xmlns:a16="http://schemas.microsoft.com/office/drawing/2014/main" id="{BC616BD9-102A-86B7-C272-43E6EB8284B3}"/>
                  </a:ext>
                </a:extLst>
              </p:cNvPr>
              <p:cNvSpPr/>
              <p:nvPr/>
            </p:nvSpPr>
            <p:spPr>
              <a:xfrm>
                <a:off x="9211208" y="-928156"/>
                <a:ext cx="400177" cy="500221"/>
              </a:xfrm>
              <a:custGeom>
                <a:avLst/>
                <a:gdLst>
                  <a:gd name="connsiteX0" fmla="*/ 25011 w 400177"/>
                  <a:gd name="connsiteY0" fmla="*/ 0 h 500221"/>
                  <a:gd name="connsiteX1" fmla="*/ 275122 w 400177"/>
                  <a:gd name="connsiteY1" fmla="*/ 0 h 500221"/>
                  <a:gd name="connsiteX2" fmla="*/ 400177 w 400177"/>
                  <a:gd name="connsiteY2" fmla="*/ 125055 h 500221"/>
                  <a:gd name="connsiteX3" fmla="*/ 400177 w 400177"/>
                  <a:gd name="connsiteY3" fmla="*/ 475211 h 500221"/>
                  <a:gd name="connsiteX4" fmla="*/ 375166 w 400177"/>
                  <a:gd name="connsiteY4" fmla="*/ 500222 h 500221"/>
                  <a:gd name="connsiteX5" fmla="*/ 25011 w 400177"/>
                  <a:gd name="connsiteY5" fmla="*/ 500222 h 500221"/>
                  <a:gd name="connsiteX6" fmla="*/ 0 w 400177"/>
                  <a:gd name="connsiteY6" fmla="*/ 475211 h 500221"/>
                  <a:gd name="connsiteX7" fmla="*/ 0 w 400177"/>
                  <a:gd name="connsiteY7" fmla="*/ 25011 h 500221"/>
                  <a:gd name="connsiteX8" fmla="*/ 25011 w 400177"/>
                  <a:gd name="connsiteY8" fmla="*/ 0 h 50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177" h="500221">
                    <a:moveTo>
                      <a:pt x="25011" y="0"/>
                    </a:moveTo>
                    <a:lnTo>
                      <a:pt x="275122" y="0"/>
                    </a:lnTo>
                    <a:lnTo>
                      <a:pt x="400177" y="125055"/>
                    </a:lnTo>
                    <a:lnTo>
                      <a:pt x="400177" y="475211"/>
                    </a:lnTo>
                    <a:cubicBezTo>
                      <a:pt x="400177" y="489024"/>
                      <a:pt x="388980" y="500222"/>
                      <a:pt x="375166" y="500222"/>
                    </a:cubicBezTo>
                    <a:lnTo>
                      <a:pt x="25011" y="500222"/>
                    </a:lnTo>
                    <a:cubicBezTo>
                      <a:pt x="11198" y="500222"/>
                      <a:pt x="0" y="489024"/>
                      <a:pt x="0" y="475211"/>
                    </a:cubicBezTo>
                    <a:lnTo>
                      <a:pt x="0" y="25011"/>
                    </a:lnTo>
                    <a:cubicBezTo>
                      <a:pt x="0" y="11198"/>
                      <a:pt x="11198" y="0"/>
                      <a:pt x="25011" y="0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 dirty="0">
                  <a:latin typeface="Source Han Sans CN Regular" panose="020B0500000000000000" pitchFamily="34" charset="-128"/>
                  <a:ea typeface="Source Han Sans CN Regular" panose="020B0500000000000000" pitchFamily="34" charset="-128"/>
                </a:endParaRPr>
              </a:p>
            </p:txBody>
          </p:sp>
          <p:sp>
            <p:nvSpPr>
              <p:cNvPr id="20" name="任意形状 45">
                <a:extLst>
                  <a:ext uri="{FF2B5EF4-FFF2-40B4-BE49-F238E27FC236}">
                    <a16:creationId xmlns:a16="http://schemas.microsoft.com/office/drawing/2014/main" id="{A8DBC297-ACCD-CD18-1614-2475F0B041D1}"/>
                  </a:ext>
                </a:extLst>
              </p:cNvPr>
              <p:cNvSpPr/>
              <p:nvPr/>
            </p:nvSpPr>
            <p:spPr>
              <a:xfrm>
                <a:off x="9336263" y="-752975"/>
                <a:ext cx="150066" cy="12505"/>
              </a:xfrm>
              <a:custGeom>
                <a:avLst/>
                <a:gdLst>
                  <a:gd name="connsiteX0" fmla="*/ 0 w 150066"/>
                  <a:gd name="connsiteY0" fmla="*/ 0 h 12505"/>
                  <a:gd name="connsiteX1" fmla="*/ 150067 w 150066"/>
                  <a:gd name="connsiteY1" fmla="*/ 0 h 1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066" h="12505">
                    <a:moveTo>
                      <a:pt x="0" y="0"/>
                    </a:moveTo>
                    <a:lnTo>
                      <a:pt x="150067" y="0"/>
                    </a:lnTo>
                  </a:path>
                </a:pathLst>
              </a:custGeom>
              <a:grpFill/>
              <a:ln w="19050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Source Han Sans CN Regular" panose="020B0500000000000000" pitchFamily="34" charset="-128"/>
                  <a:ea typeface="Source Han Sans CN Regular" panose="020B0500000000000000" pitchFamily="34" charset="-128"/>
                </a:endParaRPr>
              </a:p>
            </p:txBody>
          </p:sp>
          <p:sp>
            <p:nvSpPr>
              <p:cNvPr id="21" name="任意形状 47">
                <a:extLst>
                  <a:ext uri="{FF2B5EF4-FFF2-40B4-BE49-F238E27FC236}">
                    <a16:creationId xmlns:a16="http://schemas.microsoft.com/office/drawing/2014/main" id="{DDE6887E-2C64-DDCD-1317-D6F1455B530E}"/>
                  </a:ext>
                </a:extLst>
              </p:cNvPr>
              <p:cNvSpPr/>
              <p:nvPr/>
            </p:nvSpPr>
            <p:spPr>
              <a:xfrm>
                <a:off x="9411400" y="-752975"/>
                <a:ext cx="12505" cy="199984"/>
              </a:xfrm>
              <a:custGeom>
                <a:avLst/>
                <a:gdLst>
                  <a:gd name="connsiteX0" fmla="*/ 0 w 12505"/>
                  <a:gd name="connsiteY0" fmla="*/ 0 h 199984"/>
                  <a:gd name="connsiteX1" fmla="*/ 0 w 12505"/>
                  <a:gd name="connsiteY1" fmla="*/ 199985 h 19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05" h="199984">
                    <a:moveTo>
                      <a:pt x="0" y="0"/>
                    </a:moveTo>
                    <a:lnTo>
                      <a:pt x="0" y="199985"/>
                    </a:lnTo>
                  </a:path>
                </a:pathLst>
              </a:custGeom>
              <a:grpFill/>
              <a:ln w="19050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Source Han Sans CN Regular" panose="020B0500000000000000" pitchFamily="34" charset="-128"/>
                  <a:ea typeface="Source Han Sans CN Regular" panose="020B0500000000000000" pitchFamily="34" charset="-128"/>
                </a:endParaRPr>
              </a:p>
            </p:txBody>
          </p:sp>
        </p:grp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99A9E43-F900-2CAC-6C70-EECF75F85C72}"/>
              </a:ext>
            </a:extLst>
          </p:cNvPr>
          <p:cNvCxnSpPr>
            <a:cxnSpLocks/>
          </p:cNvCxnSpPr>
          <p:nvPr/>
        </p:nvCxnSpPr>
        <p:spPr>
          <a:xfrm>
            <a:off x="3733800" y="758813"/>
            <a:ext cx="46844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A7C23AD9-EB3C-D000-CCF5-79037E4BA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03" y="1081378"/>
            <a:ext cx="76771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1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CCAB3-6AE9-FF56-0C33-AFDA2B563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24AE4BA-EBFC-D656-9525-FB01596076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E1C501-9500-5CDD-6A46-8661A504D6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4C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B511364-F8D4-43BA-6307-D6F963B7C247}"/>
              </a:ext>
            </a:extLst>
          </p:cNvPr>
          <p:cNvSpPr/>
          <p:nvPr/>
        </p:nvSpPr>
        <p:spPr>
          <a:xfrm>
            <a:off x="4828" y="0"/>
            <a:ext cx="12192000" cy="6858000"/>
          </a:xfrm>
          <a:prstGeom prst="rect">
            <a:avLst/>
          </a:prstGeom>
          <a:solidFill>
            <a:srgbClr val="1166A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C67F5B8-70FF-7097-363F-947C01139970}"/>
              </a:ext>
            </a:extLst>
          </p:cNvPr>
          <p:cNvSpPr/>
          <p:nvPr/>
        </p:nvSpPr>
        <p:spPr>
          <a:xfrm>
            <a:off x="5459478" y="1810335"/>
            <a:ext cx="1282700" cy="1282700"/>
          </a:xfrm>
          <a:prstGeom prst="ellipse">
            <a:avLst/>
          </a:prstGeom>
          <a:noFill/>
          <a:ln w="57150">
            <a:solidFill>
              <a:srgbClr val="12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58B9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6ED319-F373-2F97-0D86-6941FE9C5A3B}"/>
              </a:ext>
            </a:extLst>
          </p:cNvPr>
          <p:cNvSpPr txBox="1"/>
          <p:nvPr/>
        </p:nvSpPr>
        <p:spPr>
          <a:xfrm>
            <a:off x="5704244" y="2159298"/>
            <a:ext cx="783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7DA2EF-A1DF-C2E1-3AC4-1774700AC730}"/>
              </a:ext>
            </a:extLst>
          </p:cNvPr>
          <p:cNvSpPr txBox="1"/>
          <p:nvPr/>
        </p:nvSpPr>
        <p:spPr>
          <a:xfrm>
            <a:off x="4489787" y="3441998"/>
            <a:ext cx="321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分离定律的验证</a:t>
            </a:r>
          </a:p>
        </p:txBody>
      </p:sp>
    </p:spTree>
    <p:extLst>
      <p:ext uri="{BB962C8B-B14F-4D97-AF65-F5344CB8AC3E}">
        <p14:creationId xmlns:p14="http://schemas.microsoft.com/office/powerpoint/2010/main" val="347662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82896-C1FF-93CA-5878-E12E78F4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BDF92DB-EC21-F1D0-A40D-3A951BB7A6D4}"/>
              </a:ext>
            </a:extLst>
          </p:cNvPr>
          <p:cNvGrpSpPr/>
          <p:nvPr/>
        </p:nvGrpSpPr>
        <p:grpSpPr>
          <a:xfrm>
            <a:off x="0" y="0"/>
            <a:ext cx="12193311" cy="6858000"/>
            <a:chOff x="0" y="0"/>
            <a:chExt cx="12193311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63DDD59-3284-535D-8732-F0D448807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81" b="234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CC8BA8D-486E-81F0-70AA-1E3C0FA26B00}"/>
                </a:ext>
              </a:extLst>
            </p:cNvPr>
            <p:cNvSpPr/>
            <p:nvPr/>
          </p:nvSpPr>
          <p:spPr>
            <a:xfrm>
              <a:off x="1311" y="0"/>
              <a:ext cx="12192000" cy="6858000"/>
            </a:xfrm>
            <a:prstGeom prst="rect">
              <a:avLst/>
            </a:prstGeom>
            <a:solidFill>
              <a:srgbClr val="09437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0DB53CF0-745E-E964-949F-F79459F7FA0B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F4F11F-A028-F669-8113-4C07A255CF53}"/>
              </a:ext>
            </a:extLst>
          </p:cNvPr>
          <p:cNvSpPr txBox="1"/>
          <p:nvPr/>
        </p:nvSpPr>
        <p:spPr>
          <a:xfrm>
            <a:off x="3297153" y="241731"/>
            <a:ext cx="559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分离定律的验证</a:t>
            </a:r>
            <a:r>
              <a:rPr lang="en-US" altLang="zh-CN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测交法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95DC94-6E4A-676A-6CDB-0E8102A1E0D4}"/>
              </a:ext>
            </a:extLst>
          </p:cNvPr>
          <p:cNvSpPr/>
          <p:nvPr/>
        </p:nvSpPr>
        <p:spPr>
          <a:xfrm>
            <a:off x="7114446" y="1823684"/>
            <a:ext cx="456062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将被测的个体与</a:t>
            </a:r>
            <a:r>
              <a:rPr lang="zh-CN" altLang="en-US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隐性纯合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的亲本杂交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024BE21-922D-92D8-B669-BDBE7A01A9C4}"/>
              </a:ext>
            </a:extLst>
          </p:cNvPr>
          <p:cNvCxnSpPr>
            <a:cxnSpLocks/>
          </p:cNvCxnSpPr>
          <p:nvPr/>
        </p:nvCxnSpPr>
        <p:spPr>
          <a:xfrm>
            <a:off x="3933825" y="758813"/>
            <a:ext cx="4305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E7631BB-231F-6851-09D7-C76937C5B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64" y="1194171"/>
            <a:ext cx="4072490" cy="504569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DD0F7FA-01EC-45E0-7298-6DCAF23F97F1}"/>
              </a:ext>
            </a:extLst>
          </p:cNvPr>
          <p:cNvSpPr/>
          <p:nvPr/>
        </p:nvSpPr>
        <p:spPr>
          <a:xfrm>
            <a:off x="7930316" y="4756786"/>
            <a:ext cx="292411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确定</a:t>
            </a:r>
            <a:r>
              <a:rPr lang="zh-CN" altLang="en-US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被测个体的基因型</a:t>
            </a:r>
          </a:p>
          <a:p>
            <a:pPr>
              <a:lnSpc>
                <a:spcPct val="130000"/>
              </a:lnSpc>
            </a:pPr>
            <a:endParaRPr lang="zh-CN" altLang="en-US" sz="2000" b="1" spc="110" dirty="0">
              <a:solidFill>
                <a:schemeClr val="tx1">
                  <a:lumMod val="75000"/>
                  <a:lumOff val="25000"/>
                  <a:alpha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C13EC51-E51E-5A52-8156-F0677EAB613A}"/>
              </a:ext>
            </a:extLst>
          </p:cNvPr>
          <p:cNvSpPr/>
          <p:nvPr/>
        </p:nvSpPr>
        <p:spPr>
          <a:xfrm>
            <a:off x="7114446" y="3260950"/>
            <a:ext cx="4832093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测交</a:t>
            </a:r>
            <a:r>
              <a:rPr lang="zh-CN" altLang="en-US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子代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所出现的</a:t>
            </a:r>
            <a:r>
              <a:rPr lang="zh-CN" altLang="en-US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表现型种类和比例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64469D5-017D-E0BC-FE35-ED95AB2F631C}"/>
              </a:ext>
            </a:extLst>
          </p:cNvPr>
          <p:cNvSpPr/>
          <p:nvPr/>
        </p:nvSpPr>
        <p:spPr>
          <a:xfrm rot="5400000">
            <a:off x="9196230" y="2578198"/>
            <a:ext cx="668522" cy="38169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7C55CB32-3692-4A9E-662E-D20AA122E7D4}"/>
              </a:ext>
            </a:extLst>
          </p:cNvPr>
          <p:cNvSpPr/>
          <p:nvPr/>
        </p:nvSpPr>
        <p:spPr>
          <a:xfrm rot="5400000">
            <a:off x="9196229" y="4137222"/>
            <a:ext cx="668522" cy="38169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56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F60D1-7C3F-F895-8829-B620AEF6D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E249E7-31DE-A675-864A-D61FBBBF76CA}"/>
              </a:ext>
            </a:extLst>
          </p:cNvPr>
          <p:cNvGrpSpPr/>
          <p:nvPr/>
        </p:nvGrpSpPr>
        <p:grpSpPr>
          <a:xfrm>
            <a:off x="0" y="0"/>
            <a:ext cx="12193311" cy="6858000"/>
            <a:chOff x="0" y="0"/>
            <a:chExt cx="12193311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62F4A8A-06C2-CECB-F58C-3BF1607236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81" b="234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94710F-C8DA-AD89-1FA4-E23C4DBE7268}"/>
                </a:ext>
              </a:extLst>
            </p:cNvPr>
            <p:cNvSpPr/>
            <p:nvPr/>
          </p:nvSpPr>
          <p:spPr>
            <a:xfrm>
              <a:off x="1311" y="0"/>
              <a:ext cx="12192000" cy="6858000"/>
            </a:xfrm>
            <a:prstGeom prst="rect">
              <a:avLst/>
            </a:prstGeom>
            <a:solidFill>
              <a:srgbClr val="09437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4987587-6186-F20F-1FDE-ACE914044F80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9F2967-1E04-972D-FF78-4F0EE6EDD4BA}"/>
              </a:ext>
            </a:extLst>
          </p:cNvPr>
          <p:cNvSpPr txBox="1"/>
          <p:nvPr/>
        </p:nvSpPr>
        <p:spPr>
          <a:xfrm>
            <a:off x="3297153" y="241731"/>
            <a:ext cx="559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分离定律的验证</a:t>
            </a:r>
            <a:r>
              <a:rPr lang="en-US" altLang="zh-CN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2800" spc="100" dirty="0">
                <a:solidFill>
                  <a:srgbClr val="1166A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自交法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EBB420-62E5-D413-4B5C-27EA88EA8713}"/>
              </a:ext>
            </a:extLst>
          </p:cNvPr>
          <p:cNvSpPr/>
          <p:nvPr/>
        </p:nvSpPr>
        <p:spPr>
          <a:xfrm>
            <a:off x="8239125" y="2302565"/>
            <a:ext cx="1623154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</a:t>
            </a:r>
            <a:r>
              <a:rPr lang="en-US" altLang="zh-CN" sz="2000" b="1" spc="110" baseline="-2500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单株自交</a:t>
            </a:r>
            <a:endParaRPr lang="en-US" altLang="zh-CN" sz="2000" b="1" spc="110" dirty="0">
              <a:solidFill>
                <a:srgbClr val="FF0000">
                  <a:alpha val="65000"/>
                </a:srgb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B12DFDE-E74B-B1AF-D431-5054FAE470AA}"/>
              </a:ext>
            </a:extLst>
          </p:cNvPr>
          <p:cNvCxnSpPr>
            <a:cxnSpLocks/>
          </p:cNvCxnSpPr>
          <p:nvPr/>
        </p:nvCxnSpPr>
        <p:spPr>
          <a:xfrm>
            <a:off x="3933825" y="758813"/>
            <a:ext cx="4305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60848AC-940F-3C38-72AD-C82A30AE187C}"/>
              </a:ext>
            </a:extLst>
          </p:cNvPr>
          <p:cNvSpPr/>
          <p:nvPr/>
        </p:nvSpPr>
        <p:spPr>
          <a:xfrm>
            <a:off x="6634657" y="3771101"/>
            <a:ext cx="5077554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从</a:t>
            </a:r>
            <a:r>
              <a:rPr lang="en-US" altLang="zh-CN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</a:t>
            </a:r>
            <a:r>
              <a:rPr lang="en-US" altLang="zh-CN" sz="2000" b="1" spc="110" baseline="-2500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株系的</a:t>
            </a:r>
            <a:r>
              <a:rPr lang="zh-CN" altLang="en-US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性状表现</a:t>
            </a:r>
            <a:r>
              <a:rPr lang="zh-CN" altLang="en-US" sz="2000" b="1" spc="11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，验证</a:t>
            </a:r>
            <a:r>
              <a:rPr lang="en-US" altLang="zh-CN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</a:t>
            </a:r>
            <a:r>
              <a:rPr lang="en-US" altLang="zh-CN" sz="2000" b="1" spc="110" baseline="-2500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2000" b="1" spc="110" dirty="0">
                <a:solidFill>
                  <a:srgbClr val="FF0000">
                    <a:alpha val="65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的基因型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6C913554-23DA-1304-AB7C-95CCF338BE22}"/>
              </a:ext>
            </a:extLst>
          </p:cNvPr>
          <p:cNvSpPr/>
          <p:nvPr/>
        </p:nvSpPr>
        <p:spPr>
          <a:xfrm rot="5400000">
            <a:off x="8716441" y="3088349"/>
            <a:ext cx="668522" cy="38169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IMG_256">
            <a:extLst>
              <a:ext uri="{FF2B5EF4-FFF2-40B4-BE49-F238E27FC236}">
                <a16:creationId xmlns:a16="http://schemas.microsoft.com/office/drawing/2014/main" id="{C8780C10-D385-730C-2E1B-D444B0EE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70" t="39011" r="15264" b="2550"/>
          <a:stretch>
            <a:fillRect/>
          </a:stretch>
        </p:blipFill>
        <p:spPr>
          <a:xfrm>
            <a:off x="1953329" y="1844170"/>
            <a:ext cx="4190094" cy="353857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754368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339</Words>
  <Application>Microsoft Office PowerPoint</Application>
  <PresentationFormat>宽屏</PresentationFormat>
  <Paragraphs>71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Source Han Sans CN Medium</vt:lpstr>
      <vt:lpstr>Source Han Sans CN Regular</vt:lpstr>
      <vt:lpstr>等线</vt:lpstr>
      <vt:lpstr>等线 Light</vt:lpstr>
      <vt:lpstr>思源黑体 CN Bold</vt:lpstr>
      <vt:lpstr>思源黑体 CN Regular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可乐 黎</dc:creator>
  <cp:lastModifiedBy>可乐 黎</cp:lastModifiedBy>
  <cp:revision>12</cp:revision>
  <dcterms:created xsi:type="dcterms:W3CDTF">2024-03-03T11:24:35Z</dcterms:created>
  <dcterms:modified xsi:type="dcterms:W3CDTF">2024-03-07T01:31:10Z</dcterms:modified>
</cp:coreProperties>
</file>